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319" r:id="rId4"/>
    <p:sldId id="327" r:id="rId5"/>
    <p:sldId id="328" r:id="rId6"/>
    <p:sldId id="329" r:id="rId7"/>
    <p:sldId id="302" r:id="rId8"/>
    <p:sldId id="322" r:id="rId9"/>
    <p:sldId id="323" r:id="rId10"/>
    <p:sldId id="306" r:id="rId11"/>
    <p:sldId id="304" r:id="rId12"/>
    <p:sldId id="305" r:id="rId13"/>
    <p:sldId id="307" r:id="rId14"/>
    <p:sldId id="308" r:id="rId15"/>
    <p:sldId id="309" r:id="rId16"/>
    <p:sldId id="311" r:id="rId17"/>
    <p:sldId id="310" r:id="rId18"/>
    <p:sldId id="303" r:id="rId19"/>
    <p:sldId id="321" r:id="rId20"/>
    <p:sldId id="315" r:id="rId21"/>
    <p:sldId id="287" r:id="rId22"/>
    <p:sldId id="314" r:id="rId23"/>
    <p:sldId id="330" r:id="rId24"/>
    <p:sldId id="318" r:id="rId25"/>
    <p:sldId id="317" r:id="rId26"/>
    <p:sldId id="324" r:id="rId27"/>
    <p:sldId id="326" r:id="rId28"/>
    <p:sldId id="325" r:id="rId29"/>
    <p:sldId id="293" r:id="rId30"/>
    <p:sldId id="29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Grid="0" snapToObjects="1">
      <p:cViewPr>
        <p:scale>
          <a:sx n="42" d="100"/>
          <a:sy n="42" d="100"/>
        </p:scale>
        <p:origin x="16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995978"/>
            <a:ext cx="5461001" cy="566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690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5E5E5E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hyperlink" Target="https://www.metersphere.com/index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etersphere.io/docs/v2.x/installation/online_installation/" TargetMode="Externa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hyperlink" Target="http://halo.edu.metersphere.com/console/#/login" TargetMode="Externa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hyperlink" Target="https://metersphere.io" TargetMode="External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hyperlink" Target="http://www.metersphere.io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hyperlink" Target="https://gitee.com/fit2cloud-edu/MeterSphere" TargetMode="External"/><Relationship Id="rId1" Type="http://schemas.openxmlformats.org/officeDocument/2006/relationships/hyperlink" Target="https://github.com/fit2cloud-edu/MeterSpher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ee.com/fit2cloud-edu/MeterSphere" TargetMode="External"/><Relationship Id="rId3" Type="http://schemas.openxmlformats.org/officeDocument/2006/relationships/hyperlink" Target="https://github.com/fit2cloud-edu/MeterSphere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hyperlink" Target="https://gitee.com/fit2cloud-edu/MeterSphere" TargetMode="External"/><Relationship Id="rId1" Type="http://schemas.openxmlformats.org/officeDocument/2006/relationships/hyperlink" Target="https://github.com/fit2cloud-edu/MeterSphe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metersphere.com/index" TargetMode="Externa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hyperlink" Target="https://www.metersphere.com/ind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一站式开源持续测试平台"/>
          <p:cNvSpPr txBox="1"/>
          <p:nvPr/>
        </p:nvSpPr>
        <p:spPr>
          <a:xfrm>
            <a:off x="8622753" y="6073171"/>
            <a:ext cx="7138493" cy="156965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C000"/>
                </a:solidFill>
              </a:rPr>
              <a:t>高校合作计划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17" name="MeterSphere-反白.png" descr="MeterSphere-反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368" y="3577614"/>
            <a:ext cx="7345079" cy="13838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9660484" y="3638073"/>
            <a:ext cx="1220152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开源持续测试平台</a:t>
            </a:r>
            <a:endParaRPr lang="en-US" altLang="zh-CN" sz="8000" dirty="0">
              <a:solidFill>
                <a:schemeClr val="bg1"/>
              </a:solidFill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9127627" y="9810954"/>
            <a:ext cx="6128744" cy="1846657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/>
              <a:t>MeterSphere</a:t>
            </a:r>
            <a:r>
              <a:rPr lang="zh-CN" altLang="en-US" sz="3600" b="1" dirty="0"/>
              <a:t> 开源社区</a:t>
            </a:r>
            <a:endParaRPr lang="en-US" altLang="zh-CN" sz="3600" b="1" dirty="0"/>
          </a:p>
          <a:p>
            <a:endParaRPr lang="en-US" altLang="zh-CN" sz="3600" b="1" dirty="0"/>
          </a:p>
          <a:p>
            <a:r>
              <a:rPr lang="en-US" altLang="zh-CN" sz="3600" b="1" dirty="0"/>
              <a:t>2023</a:t>
            </a:r>
            <a:r>
              <a:rPr lang="zh-CN" altLang="en-US" sz="3600" b="1" dirty="0"/>
              <a:t> 年 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 月</a:t>
            </a:r>
            <a:endParaRPr sz="36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13253" y="11068672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1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2546622"/>
            <a:ext cx="11484864" cy="73309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546622"/>
            <a:ext cx="11484864" cy="7374274"/>
          </a:xfrm>
          <a:prstGeom prst="rect">
            <a:avLst/>
          </a:prstGeom>
        </p:spPr>
      </p:pic>
      <p:sp>
        <p:nvSpPr>
          <p:cNvPr id="14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287" y="2466541"/>
            <a:ext cx="16792387" cy="9131344"/>
          </a:xfrm>
          <a:prstGeom prst="rect">
            <a:avLst/>
          </a:prstGeom>
        </p:spPr>
      </p:pic>
      <p:sp>
        <p:nvSpPr>
          <p:cNvPr id="6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70" y="2954191"/>
            <a:ext cx="11129444" cy="60312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3969" y="10586524"/>
            <a:ext cx="1737231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、提交后需要审批，通过后会自动移除非教育邮箱的账号，请注意备份或者自行移除。</a:t>
            </a:r>
            <a:endParaRPr lang="en-US" altLang="zh-CN" b="0" i="0" dirty="0">
              <a:solidFill>
                <a:srgbClr val="FF0000"/>
              </a:solidFill>
              <a:effectLst/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、上传附件材料不要大于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3M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12790189" y="5500701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1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第二步：申请高校版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364" y="3098756"/>
            <a:ext cx="7680874" cy="5624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4743" y="11697392"/>
            <a:ext cx="20738965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高校版默认为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年使用期、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个用户名额，后续可以跟进实际教学情况申请免费扩容 以及按年续期。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14501373" y="631008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917" y="3396232"/>
            <a:ext cx="12830374" cy="6973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905" y="2230393"/>
            <a:ext cx="6747222" cy="44900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948" y="6767995"/>
            <a:ext cx="6772774" cy="5468006"/>
          </a:xfrm>
          <a:prstGeom prst="rect">
            <a:avLst/>
          </a:prstGeom>
        </p:spPr>
      </p:pic>
      <p:sp>
        <p:nvSpPr>
          <p:cNvPr id="13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第三步：邀请用户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0946" y="10142347"/>
            <a:ext cx="20738965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、到期不会清除历史数据，你仍可以进入工作台，对历史数据进行导出操作；</a:t>
            </a:r>
            <a:endParaRPr lang="zh-CN" altLang="en-US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、延期通过后，权限立即恢复，请重新登录以便继续使用；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、高校版申请续期申请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12554085" y="562761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3986" y="2410248"/>
            <a:ext cx="9503472" cy="63210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73" y="2340504"/>
            <a:ext cx="12164057" cy="6941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0122" y="4479930"/>
            <a:ext cx="5791200" cy="2565400"/>
          </a:xfrm>
          <a:prstGeom prst="rect">
            <a:avLst/>
          </a:prstGeom>
        </p:spPr>
      </p:pic>
      <p:sp>
        <p:nvSpPr>
          <p:cNvPr id="15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第四步：申请续期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90033" y="10410477"/>
            <a:ext cx="17695117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、默认单个团队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人，如超过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可申请扩容，一个团队最高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人，若超过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人，可邀请另一位高校老师申请开通新团队；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、如果资源使用不足也可申请扩容。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0" y="3424356"/>
            <a:ext cx="15735300" cy="4914900"/>
          </a:xfrm>
          <a:prstGeom prst="rect">
            <a:avLst/>
          </a:prstGeom>
        </p:spPr>
      </p:pic>
      <p:sp>
        <p:nvSpPr>
          <p:cNvPr id="11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第五步：申请扩容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持续测试是持续交付发展的必然需求"/>
          <p:cNvSpPr txBox="1"/>
          <p:nvPr/>
        </p:nvSpPr>
        <p:spPr>
          <a:xfrm>
            <a:off x="4966336" y="1422400"/>
            <a:ext cx="14451392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 err="1"/>
              <a:t>MeterSphere</a:t>
            </a:r>
            <a:r>
              <a:rPr lang="zh-CN" altLang="en-US" dirty="0"/>
              <a:t> </a:t>
            </a:r>
            <a:r>
              <a:rPr lang="en-US" dirty="0" err="1"/>
              <a:t>一站式</a:t>
            </a:r>
            <a:r>
              <a:rPr lang="en-US" altLang="zh-CN" dirty="0" err="1"/>
              <a:t>开源</a:t>
            </a:r>
            <a:r>
              <a:rPr lang="en-US" dirty="0" err="1"/>
              <a:t>持续测试平台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265" y="2874546"/>
            <a:ext cx="12537105" cy="82590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38514" y="12013174"/>
            <a:ext cx="14848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https://metersphere.io/docs/v2.x/installation/online_installation/</a:t>
            </a:r>
            <a:endParaRPr lang="en-US" altLang="zh-CN" dirty="0"/>
          </a:p>
        </p:txBody>
      </p:sp>
      <p:sp>
        <p:nvSpPr>
          <p:cNvPr id="6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本地独立部署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914" y="3211286"/>
            <a:ext cx="6161314" cy="61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122192" y="9919939"/>
            <a:ext cx="479275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技术支持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教研助学场景模拟</a:t>
            </a:r>
            <a:endParaRPr dirty="0"/>
          </a:p>
        </p:txBody>
      </p:sp>
      <p:sp>
        <p:nvSpPr>
          <p:cNvPr id="4" name="圆角矩形 3"/>
          <p:cNvSpPr/>
          <p:nvPr/>
        </p:nvSpPr>
        <p:spPr>
          <a:xfrm>
            <a:off x="9109832" y="1447138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注册</a:t>
            </a:r>
            <a:r>
              <a:rPr kumimoji="0" lang="en-US" altLang="zh-CN" sz="360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MeterSphere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专业测试云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高校版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09832" y="3993852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rPr>
              <a:t>邀请学生加入团队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09832" y="5662159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为学生创建班级（项目）并完成分班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109831" y="7899357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3-5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人分组完成实验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109831" y="9768350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开始测试实验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109831" y="11467439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rPr>
              <a:t>作业检查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cxnSp>
        <p:nvCxnSpPr>
          <p:cNvPr id="12" name="直线箭头连接符 11"/>
          <p:cNvCxnSpPr>
            <a:stCxn id="4" idx="2"/>
            <a:endCxn id="6" idx="0"/>
          </p:cNvCxnSpPr>
          <p:nvPr/>
        </p:nvCxnSpPr>
        <p:spPr>
          <a:xfrm>
            <a:off x="12192000" y="2832623"/>
            <a:ext cx="0" cy="1161229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2"/>
          </p:cNvCxnSpPr>
          <p:nvPr/>
        </p:nvCxnSpPr>
        <p:spPr>
          <a:xfrm>
            <a:off x="12192000" y="4766403"/>
            <a:ext cx="0" cy="92742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8" idx="0"/>
          </p:cNvCxnSpPr>
          <p:nvPr/>
        </p:nvCxnSpPr>
        <p:spPr>
          <a:xfrm flipH="1">
            <a:off x="12191999" y="7047644"/>
            <a:ext cx="1" cy="851713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9" idx="0"/>
          </p:cNvCxnSpPr>
          <p:nvPr/>
        </p:nvCxnSpPr>
        <p:spPr>
          <a:xfrm>
            <a:off x="12191999" y="8671908"/>
            <a:ext cx="0" cy="109644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9" idx="2"/>
          </p:cNvCxnSpPr>
          <p:nvPr/>
        </p:nvCxnSpPr>
        <p:spPr>
          <a:xfrm>
            <a:off x="12191999" y="10540901"/>
            <a:ext cx="0" cy="994286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第一：邀请学生</a:t>
            </a:r>
            <a:endParaRPr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563" y="1698543"/>
            <a:ext cx="13051838" cy="70938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095" y="5642343"/>
            <a:ext cx="14844342" cy="5696217"/>
          </a:xfrm>
          <a:prstGeom prst="rect">
            <a:avLst/>
          </a:prstGeom>
        </p:spPr>
      </p:pic>
      <p:sp>
        <p:nvSpPr>
          <p:cNvPr id="6" name="持续测试是持续交付发展的必然需求"/>
          <p:cNvSpPr txBox="1"/>
          <p:nvPr/>
        </p:nvSpPr>
        <p:spPr>
          <a:xfrm>
            <a:off x="863809" y="12166057"/>
            <a:ext cx="14331167" cy="104643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、邀请链接地址默认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小时过期，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、如果过期的话通过点击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成员管理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】-【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邀请记录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】-【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链接邀请记录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重新启用即可。</a:t>
            </a:r>
            <a:endParaRPr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8803893" y="943473"/>
            <a:ext cx="6776214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高校合作计划说明</a:t>
            </a:r>
            <a:endParaRPr dirty="0"/>
          </a:p>
        </p:txBody>
      </p:sp>
      <p:sp>
        <p:nvSpPr>
          <p:cNvPr id="10" name="持续测试是持续交付发展的必然需求"/>
          <p:cNvSpPr txBox="1"/>
          <p:nvPr/>
        </p:nvSpPr>
        <p:spPr>
          <a:xfrm>
            <a:off x="10010658" y="7288783"/>
            <a:ext cx="184731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53378" y="2752032"/>
            <a:ext cx="12977022" cy="9540000"/>
          </a:xfrm>
          <a:prstGeom prst="roundRect">
            <a:avLst>
              <a:gd name="adj" fmla="val 4219"/>
            </a:avLst>
          </a:prstGeom>
          <a:solidFill>
            <a:srgbClr val="78388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6" name="iśḻíḑê"/>
          <p:cNvSpPr txBox="1"/>
          <p:nvPr/>
        </p:nvSpPr>
        <p:spPr>
          <a:xfrm>
            <a:off x="8954924" y="11046765"/>
            <a:ext cx="4799389" cy="57515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/>
          <a:p>
            <a:pPr defTabSz="821690">
              <a:spcBef>
                <a:spcPts val="5900"/>
              </a:spcBef>
              <a:defRPr sz="3600" b="0">
                <a:solidFill>
                  <a:srgbClr val="5E5E5E"/>
                </a:solidFill>
                <a:latin typeface="Apple Braille" panose="05000000000000000000"/>
                <a:ea typeface="Apple Braille" panose="05000000000000000000"/>
                <a:cs typeface="Apple Braille" panose="05000000000000000000"/>
                <a:sym typeface="Apple Braille" panose="05000000000000000000"/>
              </a:defRPr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开源社区</a:t>
            </a:r>
            <a:endParaRPr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1"/>
          <p:cNvSpPr txBox="1"/>
          <p:nvPr/>
        </p:nvSpPr>
        <p:spPr>
          <a:xfrm>
            <a:off x="2528434" y="3152273"/>
            <a:ext cx="12101966" cy="8069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>
            <a:lvl1pPr marL="610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1055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499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1944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388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9pPr>
          </a:lstStyle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软件测试实验指导手册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软件测试实验教学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《Halo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开源建站工具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线上环境；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教学视频课程；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软件测试工程师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官方资格认证。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hangingPunct="1">
              <a:lnSpc>
                <a:spcPct val="25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825" y="477418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6079581" y="10185907"/>
            <a:ext cx="53376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第二：创建实验小组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613" y="1355872"/>
            <a:ext cx="10226461" cy="585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02" y="4574591"/>
            <a:ext cx="12935945" cy="6285776"/>
          </a:xfrm>
          <a:prstGeom prst="rect">
            <a:avLst/>
          </a:prstGeom>
        </p:spPr>
      </p:pic>
      <p:sp>
        <p:nvSpPr>
          <p:cNvPr id="8" name="持续测试是持续交付发展的必然需求"/>
          <p:cNvSpPr txBox="1"/>
          <p:nvPr/>
        </p:nvSpPr>
        <p:spPr>
          <a:xfrm>
            <a:off x="863809" y="12166057"/>
            <a:ext cx="10844635" cy="104643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、按照实验小组创建项目；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、后续基于实验小组完成实验，老师基于项目完成作业核对检查。</a:t>
            </a:r>
            <a:endParaRPr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081" y="7768104"/>
            <a:ext cx="9846373" cy="43979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第三：实验小组角色配置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519" y="1549943"/>
            <a:ext cx="16074851" cy="6201416"/>
          </a:xfrm>
          <a:prstGeom prst="rect">
            <a:avLst/>
          </a:prstGeom>
        </p:spPr>
      </p:pic>
      <p:sp>
        <p:nvSpPr>
          <p:cNvPr id="8" name="持续测试是持续交付发展的必然需求"/>
          <p:cNvSpPr txBox="1"/>
          <p:nvPr/>
        </p:nvSpPr>
        <p:spPr>
          <a:xfrm>
            <a:off x="1281519" y="11299152"/>
            <a:ext cx="14090717" cy="104643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、基于不同学生授权项目小组角色，小组负责人为项目管理员，普通用户为项目成员；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、具体权限可点击小眼睛查看，如果不满足需求可以自定义用户组进行权限设置；</a:t>
            </a:r>
            <a:endParaRPr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9867" t="6554" r="2555" b="2851"/>
          <a:stretch>
            <a:fillRect/>
          </a:stretch>
        </p:blipFill>
        <p:spPr>
          <a:xfrm>
            <a:off x="5263376" y="4650651"/>
            <a:ext cx="8697951" cy="64454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第四：实验组学生角色配置</a:t>
            </a:r>
            <a:endParaRPr dirty="0"/>
          </a:p>
        </p:txBody>
      </p:sp>
      <p:sp>
        <p:nvSpPr>
          <p:cNvPr id="8" name="持续测试是持续交付发展的必然需求"/>
          <p:cNvSpPr txBox="1"/>
          <p:nvPr/>
        </p:nvSpPr>
        <p:spPr>
          <a:xfrm>
            <a:off x="1281519" y="11299152"/>
            <a:ext cx="14090717" cy="1046438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、基于不同学生授权项目小组角色，小组负责人为项目管理员，普通用户为项目成员；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、具体权限可点击小眼睛查看，如果不满足需求可以自定义用户组进行授权；</a:t>
            </a:r>
            <a:endParaRPr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194" y="1899570"/>
            <a:ext cx="17459428" cy="8153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第五：测试实验</a:t>
            </a:r>
            <a:endParaRPr dirty="0"/>
          </a:p>
        </p:txBody>
      </p:sp>
      <p:sp>
        <p:nvSpPr>
          <p:cNvPr id="9" name="持续测试是持续交付发展的必然需求"/>
          <p:cNvSpPr txBox="1"/>
          <p:nvPr/>
        </p:nvSpPr>
        <p:spPr>
          <a:xfrm>
            <a:off x="1627456" y="1857090"/>
            <a:ext cx="20403429" cy="2853728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/>
              <a:t>      基于实验要求在</a:t>
            </a:r>
            <a:r>
              <a:rPr lang="en-US" altLang="zh-CN" sz="4000" dirty="0" err="1"/>
              <a:t>MeterSphere</a:t>
            </a:r>
            <a:r>
              <a:rPr lang="zh-CN" altLang="en-US" sz="4000" dirty="0"/>
              <a:t>中完成实验，包括功能测试用例创建、测试用例评审、测试计划制定、缺陷提交以及测试报告等，同时基于接口定义完成接口定义、接口测试用例、接口自动化测试、性能测试、</a:t>
            </a:r>
            <a:r>
              <a:rPr lang="en-US" altLang="zh-CN" sz="4000" dirty="0"/>
              <a:t>UI</a:t>
            </a:r>
            <a:r>
              <a:rPr lang="zh-CN" altLang="en-US" sz="4000" dirty="0"/>
              <a:t>自动化测试等等。</a:t>
            </a:r>
            <a:endParaRPr lang="en-US" altLang="zh-CN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800" y="5138182"/>
            <a:ext cx="11225200" cy="54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772" y="5138182"/>
            <a:ext cx="9423572" cy="5464283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第六：实验小组作业检查</a:t>
            </a:r>
            <a:endParaRPr lang="en-US" altLang="zh-CN" dirty="0"/>
          </a:p>
          <a:p>
            <a:endParaRPr dirty="0"/>
          </a:p>
        </p:txBody>
      </p:sp>
      <p:sp>
        <p:nvSpPr>
          <p:cNvPr id="9" name="持续测试是持续交付发展的必然需求"/>
          <p:cNvSpPr txBox="1"/>
          <p:nvPr/>
        </p:nvSpPr>
        <p:spPr>
          <a:xfrm>
            <a:off x="2788249" y="11456170"/>
            <a:ext cx="14877791" cy="1415770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/>
              <a:t>1</a:t>
            </a:r>
            <a:r>
              <a:rPr lang="zh-CN" altLang="en-US" sz="4000" dirty="0"/>
              <a:t>、老师跟进实验小组情况完成作业检查；</a:t>
            </a:r>
            <a:endParaRPr lang="en-US" altLang="zh-CN" sz="4000" dirty="0"/>
          </a:p>
          <a:p>
            <a:r>
              <a:rPr lang="en-US" altLang="zh-CN" sz="4000" dirty="0"/>
              <a:t>2</a:t>
            </a:r>
            <a:r>
              <a:rPr lang="zh-CN" altLang="en-US" sz="4000" dirty="0"/>
              <a:t>、其中也可分组进行用例编写、用例评审、测试报告查看等等。</a:t>
            </a:r>
            <a:endParaRPr sz="4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7369" y="1759252"/>
            <a:ext cx="13518231" cy="84507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5550945" y="1422400"/>
            <a:ext cx="13726835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四、</a:t>
            </a:r>
            <a:r>
              <a:rPr lang="en-US" altLang="zh-CN" dirty="0"/>
              <a:t>《Halo</a:t>
            </a:r>
            <a:r>
              <a:rPr lang="zh-CN" altLang="en-US" dirty="0"/>
              <a:t> 开源建站工具</a:t>
            </a:r>
            <a:r>
              <a:rPr lang="en-US" altLang="zh-CN" dirty="0"/>
              <a:t>》</a:t>
            </a:r>
            <a:r>
              <a:rPr lang="zh-CN" altLang="en-US" dirty="0"/>
              <a:t>线上环境</a:t>
            </a:r>
            <a:endParaRPr dirty="0"/>
          </a:p>
        </p:txBody>
      </p:sp>
      <p:sp>
        <p:nvSpPr>
          <p:cNvPr id="11" name="文本框 10"/>
          <p:cNvSpPr txBox="1"/>
          <p:nvPr/>
        </p:nvSpPr>
        <p:spPr>
          <a:xfrm>
            <a:off x="3273108" y="11265134"/>
            <a:ext cx="1783778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 </a:t>
            </a:r>
            <a:endParaRPr lang="en-US" altLang="zh-CN" dirty="0"/>
          </a:p>
          <a:p>
            <a:pPr algn="l"/>
            <a:r>
              <a:rPr lang="zh-CN" altLang="en-US" dirty="0"/>
              <a:t>前端访问页面：</a:t>
            </a:r>
            <a:r>
              <a:rPr lang="en-GB" altLang="zh-CN" dirty="0">
                <a:hlinkClick r:id="rId1"/>
              </a:rPr>
              <a:t>http://halo.edu.metersphere.com/</a:t>
            </a:r>
            <a:endParaRPr lang="en-GB" altLang="zh-CN" dirty="0"/>
          </a:p>
          <a:p>
            <a:pPr algn="l"/>
            <a:r>
              <a:rPr lang="zh-CN" altLang="en-US" dirty="0"/>
              <a:t>后端控制台页面：</a:t>
            </a:r>
            <a:r>
              <a:rPr lang="en-GB" altLang="zh-CN" dirty="0">
                <a:hlinkClick r:id="rId1"/>
              </a:rPr>
              <a:t>http://halo.edu.metersphere.com/ console/#/login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806" y="3570399"/>
            <a:ext cx="12451824" cy="5860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02" y="3516417"/>
            <a:ext cx="9398000" cy="5384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3318417" y="1418003"/>
            <a:ext cx="17747166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五、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教学视频课程</a:t>
            </a:r>
            <a:endParaRPr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12459" y="3181287"/>
          <a:ext cx="13755248" cy="9515413"/>
        </p:xfrm>
        <a:graphic>
          <a:graphicData uri="http://schemas.openxmlformats.org/drawingml/2006/table">
            <a:tbl>
              <a:tblPr/>
              <a:tblGrid>
                <a:gridCol w="1757442"/>
                <a:gridCol w="1224994"/>
                <a:gridCol w="1185401"/>
                <a:gridCol w="2622433"/>
                <a:gridCol w="6964978"/>
              </a:tblGrid>
              <a:tr h="480247"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时间安排</a:t>
                      </a:r>
                      <a:endParaRPr lang="zh-CN" alt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>
                          <a:solidFill>
                            <a:schemeClr val="bg1"/>
                          </a:solidFill>
                          <a:effectLst/>
                        </a:rPr>
                        <a:t>课时</a:t>
                      </a:r>
                      <a:endParaRPr lang="zh-CN" altLang="en-US" sz="2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课程内容</a:t>
                      </a:r>
                      <a:endParaRPr lang="zh-CN" alt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第一节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初识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专业测试云简介，介绍软件测试基础理论， 以头部互联网公司的实际场景为例，演练 </a:t>
                      </a:r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平台的完整测试流程。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完成</a:t>
                      </a:r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Cloud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专业测试云的账户注册使用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第二节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接口测试之接口定义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接口定义功能介绍，演练接口定义、接口用例、环境管理、文件管理、前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后置脚本，以及 </a:t>
                      </a:r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BeanShell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自定义代码使用方法。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实操完成导入接口定义和执行接口用例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21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第三节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接口测试之接口自动化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接口自动化功能介绍，以知名城市商业银行的使用场景为例，演练各种类型场景变量，循环控制器，等待控制器，条件控制的使用方法，以及接口自动化场景的编排技巧。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实操完成接口自动化场景测试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第四节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性能测试之场景配置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性能测试功能介绍，使用 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JMeter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执行性能测试，在 </a:t>
                      </a:r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平台演练性能测试场景配置、压力配置以及高级配置等内容。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实操完成性能测试场景的配置和执行性能测试用例  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26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第五节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性能测试之性能调优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收集被测业务系统的各项监控指标，以重点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985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高校选课系统的压测场景为例，演练监控数据的收集和图表展示，制定优化解决方案，并执行性能调优过程。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实操完成被测业务系统的性能调优过程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28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  <a:endParaRPr lang="zh-CN" altLang="en-US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  <a:endParaRPr lang="en-US" altLang="zh-CN" sz="2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第六节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高级应用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演练 </a:t>
                      </a:r>
                      <a:r>
                        <a:rPr lang="en-GB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的 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Web UI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测试模块，以大型国企电信运营商的落地场景为例，演练自动化测试平台与企业 </a:t>
                      </a:r>
                      <a:r>
                        <a:rPr lang="en-GB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DevOps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平台的对接过程。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3529">
                <a:tc vMerge="1"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6141" y="6537336"/>
            <a:ext cx="3936968" cy="5152081"/>
          </a:xfrm>
          <a:prstGeom prst="rect">
            <a:avLst/>
          </a:prstGeom>
        </p:spPr>
      </p:pic>
      <p:pic>
        <p:nvPicPr>
          <p:cNvPr id="3074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885" y="3948204"/>
            <a:ext cx="3461698" cy="25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669" y="6690731"/>
            <a:ext cx="3252129" cy="32521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持续测试是持续交付发展的必然需求"/>
          <p:cNvSpPr txBox="1"/>
          <p:nvPr/>
        </p:nvSpPr>
        <p:spPr>
          <a:xfrm>
            <a:off x="2494480" y="1418003"/>
            <a:ext cx="19395053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六、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软件测试工程师</a:t>
            </a:r>
            <a:r>
              <a:rPr lang="en-US" altLang="zh-CN" dirty="0"/>
              <a:t>》</a:t>
            </a:r>
            <a:r>
              <a:rPr lang="zh-CN" altLang="en-US" dirty="0"/>
              <a:t>官方资格认证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10" y="3364066"/>
            <a:ext cx="11583979" cy="81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了解更多"/>
          <p:cNvSpPr txBox="1"/>
          <p:nvPr/>
        </p:nvSpPr>
        <p:spPr>
          <a:xfrm>
            <a:off x="10532109" y="1507628"/>
            <a:ext cx="3446781" cy="132588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了解更多</a:t>
            </a:r>
          </a:p>
        </p:txBody>
      </p:sp>
      <p:sp>
        <p:nvSpPr>
          <p:cNvPr id="1162" name="一键安装"/>
          <p:cNvSpPr/>
          <p:nvPr/>
        </p:nvSpPr>
        <p:spPr>
          <a:xfrm>
            <a:off x="10477500" y="4254363"/>
            <a:ext cx="3429000" cy="12700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一键安装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3" name="访问官网"/>
          <p:cNvSpPr/>
          <p:nvPr/>
        </p:nvSpPr>
        <p:spPr>
          <a:xfrm>
            <a:off x="2685429" y="4254363"/>
            <a:ext cx="3429001" cy="1270001"/>
          </a:xfrm>
          <a:prstGeom prst="rect">
            <a:avLst/>
          </a:prstGeom>
          <a:solidFill>
            <a:srgbClr val="783887"/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r>
              <a:t>访问官网</a:t>
            </a:r>
          </a:p>
        </p:txBody>
      </p:sp>
      <p:grpSp>
        <p:nvGrpSpPr>
          <p:cNvPr id="1166" name="curl -sSL https://github.com/metersphere/metersphere/releases/latest/download/quick_start.sh | sh"/>
          <p:cNvGrpSpPr/>
          <p:nvPr/>
        </p:nvGrpSpPr>
        <p:grpSpPr>
          <a:xfrm>
            <a:off x="8034525" y="10123289"/>
            <a:ext cx="8314951" cy="906781"/>
            <a:chOff x="0" y="0"/>
            <a:chExt cx="8314950" cy="906780"/>
          </a:xfrm>
        </p:grpSpPr>
        <p:sp>
          <p:nvSpPr>
            <p:cNvPr id="1165" name="curl -sSL https://github.com/metersphere/metersphere/releases/latest/download/quick_start.sh | sh"/>
            <p:cNvSpPr txBox="1"/>
            <p:nvPr/>
          </p:nvSpPr>
          <p:spPr>
            <a:xfrm>
              <a:off x="50800" y="50799"/>
              <a:ext cx="8213351" cy="8051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39" tIns="91439" rIns="91439" bIns="91439" numCol="1" anchor="t">
              <a:spAutoFit/>
            </a:bodyPr>
            <a:lstStyle>
              <a:lvl1pPr algn="l" defTabSz="457200">
                <a:lnSpc>
                  <a:spcPts val="4100"/>
                </a:lnSpc>
                <a:defRPr sz="1630">
                  <a:solidFill>
                    <a:srgbClr val="000000">
                      <a:alpha val="87058"/>
                    </a:srgbClr>
                  </a:solidFill>
                  <a:latin typeface="Menlo Regular" panose="020B0609030804020204"/>
                  <a:ea typeface="Menlo Regular" panose="020B0609030804020204"/>
                  <a:cs typeface="Menlo Regular" panose="020B0609030804020204"/>
                  <a:sym typeface="Menlo Regular" panose="020B0609030804020204"/>
                </a:defRPr>
              </a:lvl1pPr>
            </a:lstStyle>
            <a:p>
              <a:r>
                <a:t>curl -sSL https://github.com/metersphere/metersphere/releases/latest/download/quick_start.sh | sh</a:t>
              </a:r>
            </a:p>
          </p:txBody>
        </p:sp>
        <p:pic>
          <p:nvPicPr>
            <p:cNvPr id="1164" name="curl -sSL https://github.com/metersphere/metersphere/releases/latest/download/quick_start.sh | sh curl -sSL https://github.com/metersphere/metersphere/releases/latest/download/quick_start.sh | sh" descr="curl -sSL https://github.com/metersphere/metersphere/releases/latest/download/quick_start.sh | sh curl -sSL https://github.com/metersphere/metersphere/releases/latest/download/quick_start.sh | sh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-1"/>
              <a:ext cx="8314951" cy="906782"/>
            </a:xfrm>
            <a:prstGeom prst="rect">
              <a:avLst/>
            </a:prstGeom>
            <a:effectLst/>
          </p:spPr>
        </p:pic>
      </p:grpSp>
      <p:grpSp>
        <p:nvGrpSpPr>
          <p:cNvPr id="1169" name="https://metersphere.io"/>
          <p:cNvGrpSpPr/>
          <p:nvPr/>
        </p:nvGrpSpPr>
        <p:grpSpPr>
          <a:xfrm>
            <a:off x="1669429" y="10138528"/>
            <a:ext cx="5461001" cy="919481"/>
            <a:chOff x="0" y="0"/>
            <a:chExt cx="5461000" cy="919480"/>
          </a:xfrm>
        </p:grpSpPr>
        <p:sp>
          <p:nvSpPr>
            <p:cNvPr id="1168" name="https://metersphere.io"/>
            <p:cNvSpPr txBox="1"/>
            <p:nvPr/>
          </p:nvSpPr>
          <p:spPr>
            <a:xfrm>
              <a:off x="50800" y="50799"/>
              <a:ext cx="5359400" cy="8178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39" tIns="91439" rIns="91439" bIns="91439" numCol="1" anchor="t">
              <a:spAutoFit/>
            </a:bodyPr>
            <a:lstStyle>
              <a:lvl1pPr defTabSz="1828800">
                <a:defRPr sz="3600">
                  <a:solidFill>
                    <a:srgbClr val="5E5E5E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  <a:hlinkClick r:id="rId2"/>
                </a:defRPr>
              </a:lvl1pPr>
            </a:lstStyle>
            <a:p>
              <a:r>
                <a:rPr>
                  <a:hlinkClick r:id="rId2"/>
                </a:rPr>
                <a:t>https://metersphere.io</a:t>
              </a:r>
              <a:endParaRPr>
                <a:hlinkClick r:id="rId2"/>
              </a:endParaRPr>
            </a:p>
          </p:txBody>
        </p:sp>
        <p:pic>
          <p:nvPicPr>
            <p:cNvPr id="1167" name="https://metersphere.io https://metersphere.io" descr="https://metersphere.io https://metersphere.io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5461000" cy="919482"/>
            </a:xfrm>
            <a:prstGeom prst="rect">
              <a:avLst/>
            </a:prstGeom>
            <a:effectLst/>
          </p:spPr>
        </p:pic>
      </p:grpSp>
      <p:sp>
        <p:nvSpPr>
          <p:cNvPr id="1170" name="进群交流"/>
          <p:cNvSpPr/>
          <p:nvPr/>
        </p:nvSpPr>
        <p:spPr>
          <a:xfrm>
            <a:off x="18396570" y="4254363"/>
            <a:ext cx="3429001" cy="1270001"/>
          </a:xfrm>
          <a:prstGeom prst="rect">
            <a:avLst/>
          </a:prstGeom>
          <a:solidFill>
            <a:schemeClr val="accent1">
              <a:hueOff val="114395"/>
              <a:lumOff val="-2497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进群交流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73" name="微信 / 企业微信扫码进群"/>
          <p:cNvGrpSpPr/>
          <p:nvPr/>
        </p:nvGrpSpPr>
        <p:grpSpPr>
          <a:xfrm>
            <a:off x="17380570" y="10138528"/>
            <a:ext cx="5461001" cy="876301"/>
            <a:chOff x="0" y="0"/>
            <a:chExt cx="5461000" cy="876300"/>
          </a:xfrm>
        </p:grpSpPr>
        <p:sp>
          <p:nvSpPr>
            <p:cNvPr id="1172" name="微信 / 企业微信扫码进群"/>
            <p:cNvSpPr txBox="1"/>
            <p:nvPr/>
          </p:nvSpPr>
          <p:spPr>
            <a:xfrm>
              <a:off x="50800" y="50800"/>
              <a:ext cx="5359400" cy="774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t">
              <a:spAutoFit/>
            </a:bodyPr>
            <a:lstStyle>
              <a:lvl1pPr defTabSz="1828800">
                <a:defRPr>
                  <a:solidFill>
                    <a:srgbClr val="5E5E5E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lvl1pPr>
            </a:lstStyle>
            <a:p>
              <a:r>
                <a:t>微信 / 企业微信扫码进群</a:t>
              </a:r>
            </a:p>
          </p:txBody>
        </p:sp>
        <p:pic>
          <p:nvPicPr>
            <p:cNvPr id="1171" name="微信 / 企业微信扫码进群 微信 / 企业微信扫码进群" descr="微信 / 企业微信扫码进群 微信 / 企业微信扫码进群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461000" cy="876300"/>
            </a:xfrm>
            <a:prstGeom prst="rect">
              <a:avLst/>
            </a:prstGeom>
            <a:effectLst/>
          </p:spPr>
        </p:pic>
      </p:grpSp>
      <p:pic>
        <p:nvPicPr>
          <p:cNvPr id="117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929" y="6180446"/>
            <a:ext cx="3302001" cy="330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75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6180446"/>
            <a:ext cx="3302000" cy="330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76" name="WechatIMG5.png" descr="WechatIMG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0070" y="6192828"/>
            <a:ext cx="3302001" cy="32772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文本框 5"/>
          <p:cNvSpPr txBox="1"/>
          <p:nvPr/>
        </p:nvSpPr>
        <p:spPr>
          <a:xfrm>
            <a:off x="10179865" y="10475038"/>
            <a:ext cx="4024268" cy="665479"/>
          </a:xfrm>
          <a:prstGeom prst="rect">
            <a:avLst/>
          </a:prstGeom>
          <a:ln w="12700">
            <a:miter lim="400000"/>
          </a:ln>
        </p:spPr>
        <p:txBody>
          <a:bodyPr lIns="91438" tIns="91438" rIns="91438" bIns="91438">
            <a:spAutoFit/>
          </a:bodyPr>
          <a:lstStyle>
            <a:lvl1pPr algn="l" defTabSz="1828800">
              <a:defRPr b="0"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1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1"/>
              </a:rPr>
              <a:t>www.metersphere.io</a:t>
            </a:r>
            <a:endParaRPr u="sng">
              <a:uFill>
                <a:solidFill>
                  <a:srgbClr val="0000FF"/>
                </a:solidFill>
              </a:uFill>
              <a:hlinkClick r:id="rId1"/>
            </a:endParaRPr>
          </a:p>
        </p:txBody>
      </p:sp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3143" y="2338964"/>
            <a:ext cx="1220002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2800" dirty="0"/>
              <a:t>访问开源项目获取专业测试云高校合作相关资料：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 地  址：</a:t>
            </a:r>
            <a:r>
              <a:rPr lang="en-GB" altLang="zh-CN" sz="2800" dirty="0">
                <a:hlinkClick r:id="rId1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r>
              <a:rPr lang="en-US" altLang="zh-CN" sz="2800" dirty="0" err="1"/>
              <a:t>Gitee</a:t>
            </a:r>
            <a:r>
              <a:rPr lang="zh-CN" altLang="en-US" sz="2800" dirty="0"/>
              <a:t> 码云地址 ： </a:t>
            </a:r>
            <a:r>
              <a:rPr lang="en-GB" altLang="zh-CN" sz="2800" dirty="0">
                <a:hlinkClick r:id="rId2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endParaRPr lang="zh-CN" altLang="en-US" sz="2800" dirty="0"/>
          </a:p>
        </p:txBody>
      </p:sp>
      <p:sp>
        <p:nvSpPr>
          <p:cNvPr id="3" name="持续测试是持续交付发展的必然需求"/>
          <p:cNvSpPr txBox="1"/>
          <p:nvPr/>
        </p:nvSpPr>
        <p:spPr>
          <a:xfrm>
            <a:off x="8391928" y="943473"/>
            <a:ext cx="7600157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写在前面：获取资料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29" y="6369988"/>
            <a:ext cx="8117110" cy="46400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3143" y="5110303"/>
            <a:ext cx="417055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以码云为例：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085" y="6369988"/>
            <a:ext cx="7127524" cy="46400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1143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 </a:t>
            </a:r>
            <a:r>
              <a:rPr lang="en-US" altLang="zh-CN" dirty="0" err="1">
                <a:solidFill>
                  <a:srgbClr val="FF0000"/>
                </a:solidFill>
              </a:rPr>
              <a:t>Gitee</a:t>
            </a:r>
            <a:r>
              <a:rPr lang="zh-CN" altLang="en-US" dirty="0">
                <a:solidFill>
                  <a:srgbClr val="FF0000"/>
                </a:solidFill>
              </a:rPr>
              <a:t> 码云项目地址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70706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注册或直接登录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虚尾箭头 10"/>
          <p:cNvSpPr/>
          <p:nvPr/>
        </p:nvSpPr>
        <p:spPr>
          <a:xfrm>
            <a:off x="10705171" y="8028878"/>
            <a:ext cx="2074127" cy="869796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/>
          <p:cNvSpPr txBox="1"/>
          <p:nvPr/>
        </p:nvSpPr>
        <p:spPr>
          <a:xfrm>
            <a:off x="6541265" y="943473"/>
            <a:ext cx="11301491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写在前面：点亮 </a:t>
            </a:r>
            <a:r>
              <a:rPr lang="en-US" altLang="zh-CN" dirty="0"/>
              <a:t>Star</a:t>
            </a:r>
            <a:r>
              <a:rPr lang="zh-CN" altLang="en-US" dirty="0"/>
              <a:t> 获取资料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4520" y="2575932"/>
            <a:ext cx="18211800" cy="10515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/>
          <p:cNvSpPr txBox="1"/>
          <p:nvPr/>
        </p:nvSpPr>
        <p:spPr>
          <a:xfrm>
            <a:off x="6587758" y="943473"/>
            <a:ext cx="11208518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写在前面：发现问题提 </a:t>
            </a:r>
            <a:r>
              <a:rPr lang="en-US" altLang="zh-CN" dirty="0"/>
              <a:t>Issues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025" y="2523958"/>
            <a:ext cx="16700500" cy="741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275" y="6636799"/>
            <a:ext cx="11707560" cy="7079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56005" y="1136920"/>
            <a:ext cx="10071989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一、软件测试实验指导手册</a:t>
            </a:r>
            <a:endParaRPr dirty="0"/>
          </a:p>
        </p:txBody>
      </p:sp>
      <p:pic>
        <p:nvPicPr>
          <p:cNvPr id="5" name="图片 4" descr="图片包含 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3">
            <a:off x="2600578" y="3518098"/>
            <a:ext cx="9407125" cy="6818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490" y="2591949"/>
            <a:ext cx="6352943" cy="940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879982" y="10457051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GB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-GB" altLang="zh-CN" sz="2800" dirty="0">
                <a:hlinkClick r:id="rId3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-GB" altLang="zh-CN" sz="2800" dirty="0">
                <a:hlinkClick r:id="rId4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endParaRPr lang="zh-CN" alt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80852" y="1397706"/>
            <a:ext cx="10022295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二、软件测试实验教学</a:t>
            </a:r>
            <a:r>
              <a:rPr lang="en-US" altLang="zh-CN" dirty="0"/>
              <a:t>PPT</a:t>
            </a:r>
            <a:endParaRPr dirty="0"/>
          </a:p>
        </p:txBody>
      </p:sp>
      <p:sp>
        <p:nvSpPr>
          <p:cNvPr id="7" name="文本框 6"/>
          <p:cNvSpPr txBox="1"/>
          <p:nvPr/>
        </p:nvSpPr>
        <p:spPr>
          <a:xfrm>
            <a:off x="1904827" y="10805348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GB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-GB" altLang="zh-CN" sz="2800" dirty="0">
                <a:hlinkClick r:id="rId1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-GB" altLang="zh-CN" sz="2800" dirty="0">
                <a:hlinkClick r:id="rId2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-GB" altLang="zh-CN" sz="2800" dirty="0"/>
          </a:p>
          <a:p>
            <a:pPr algn="l"/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612" y="3393406"/>
            <a:ext cx="12628520" cy="692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4364711" y="1422400"/>
            <a:ext cx="16099279" cy="1169549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三、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免费环境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5700" y="3149137"/>
            <a:ext cx="15497302" cy="8048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3226074" y="11754991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913253" y="1102054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1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93" y="2018799"/>
            <a:ext cx="7547178" cy="71758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583" y="3656236"/>
            <a:ext cx="9667774" cy="626248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1229980" y="5659727"/>
            <a:ext cx="1219200" cy="17227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659989" y="4904694"/>
            <a:ext cx="8092205" cy="7193071"/>
            <a:chOff x="15659989" y="6155974"/>
            <a:chExt cx="8092205" cy="719307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59989" y="6155974"/>
              <a:ext cx="8092205" cy="7193071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8090058" y="9657754"/>
              <a:ext cx="793166" cy="236744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endParaRPr>
            </a:p>
          </p:txBody>
        </p:sp>
        <p:sp>
          <p:nvSpPr>
            <p:cNvPr id="14" name="持续测试是持续交付发展的必然需求"/>
            <p:cNvSpPr txBox="1"/>
            <p:nvPr/>
          </p:nvSpPr>
          <p:spPr>
            <a:xfrm>
              <a:off x="17965094" y="11046323"/>
              <a:ext cx="1352635" cy="40010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wrap="square" tIns="91439" bIns="91439">
              <a:spAutoFit/>
            </a:bodyPr>
            <a:lstStyle>
              <a:lvl1pPr algn="l" defTabSz="1828800">
                <a:defRPr sz="6400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1400" dirty="0"/>
                <a:t>飞致云学堂</a:t>
              </a:r>
              <a:endParaRPr sz="1400" dirty="0"/>
            </a:p>
          </p:txBody>
        </p:sp>
      </p:grpSp>
      <p:sp>
        <p:nvSpPr>
          <p:cNvPr id="17" name="矩形"/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" name="融入 DevOps"/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914400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4135</Words>
  <Application>WPS 文字</Application>
  <PresentationFormat>自定义</PresentationFormat>
  <Paragraphs>333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</vt:lpstr>
      <vt:lpstr>Apple Braille</vt:lpstr>
      <vt:lpstr>微软雅黑</vt:lpstr>
      <vt:lpstr>汉仪旗黑</vt:lpstr>
      <vt:lpstr>Calibri</vt:lpstr>
      <vt:lpstr>source-han-sans-simplified-c</vt:lpstr>
      <vt:lpstr>Thonburi</vt:lpstr>
      <vt:lpstr>Menlo Regular</vt:lpstr>
      <vt:lpstr>Trebuchet MS</vt:lpstr>
      <vt:lpstr>宋体</vt:lpstr>
      <vt:lpstr>汉仪书宋二KW</vt:lpstr>
      <vt:lpstr>Arial Unicode MS</vt:lpstr>
      <vt:lpstr>Helvetica Neue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李学军</cp:lastModifiedBy>
  <cp:revision>46</cp:revision>
  <dcterms:created xsi:type="dcterms:W3CDTF">2023-05-30T05:11:41Z</dcterms:created>
  <dcterms:modified xsi:type="dcterms:W3CDTF">2023-05-30T05:11:41Z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B5FFDFD3EE509FFE8D857564256807E7_42</vt:lpwstr>
  </property>
  <property fmtid="{D5CDD505-2E9C-101B-9397-08002B2CF9AE}" pid="3" name="KSOProductBuildVer">
    <vt:lpwstr>2052-5.4.0.7913</vt:lpwstr>
  </property>
</Properties>
</file>